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49" autoAdjust="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8/9/13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Turn-in</a:t>
            </a:r>
            <a:r>
              <a:rPr lang="en-US" dirty="0" smtClean="0"/>
              <a:t> signed Parent-Student-Teacher Compact to class drawer (on bookshelf to the right of Promethean board)</a:t>
            </a:r>
          </a:p>
          <a:p>
            <a:r>
              <a:rPr lang="en-US" b="1" dirty="0" smtClean="0"/>
              <a:t>Pick up </a:t>
            </a:r>
            <a:r>
              <a:rPr lang="en-US" dirty="0" smtClean="0"/>
              <a:t>playing card from Ms. Grant</a:t>
            </a:r>
          </a:p>
          <a:p>
            <a:r>
              <a:rPr lang="en-US" b="1" dirty="0" smtClean="0"/>
              <a:t>Sit</a:t>
            </a:r>
            <a:r>
              <a:rPr lang="en-US" dirty="0" smtClean="0"/>
              <a:t> at designated table</a:t>
            </a:r>
          </a:p>
        </p:txBody>
      </p:sp>
    </p:spTree>
    <p:extLst>
      <p:ext uri="{BB962C8B-B14F-4D97-AF65-F5344CB8AC3E}">
        <p14:creationId xmlns:p14="http://schemas.microsoft.com/office/powerpoint/2010/main" val="62301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</a:p>
          <a:p>
            <a:pPr lvl="1"/>
            <a:r>
              <a:rPr lang="en-US" dirty="0" smtClean="0"/>
              <a:t>Must be large enough to be easily read </a:t>
            </a:r>
          </a:p>
          <a:p>
            <a:pPr lvl="1"/>
            <a:r>
              <a:rPr lang="en-US" dirty="0" smtClean="0"/>
              <a:t>Label axes with variable names and units</a:t>
            </a:r>
          </a:p>
          <a:p>
            <a:pPr lvl="1"/>
            <a:r>
              <a:rPr lang="en-US" dirty="0" smtClean="0"/>
              <a:t>Plot data points using open circles</a:t>
            </a:r>
          </a:p>
          <a:p>
            <a:pPr lvl="1"/>
            <a:r>
              <a:rPr lang="en-US" dirty="0" smtClean="0"/>
              <a:t>Draw a best-fit-line (linear vs. direct)</a:t>
            </a:r>
          </a:p>
          <a:p>
            <a:r>
              <a:rPr lang="en-US" dirty="0" smtClean="0"/>
              <a:t>Mathematical Model</a:t>
            </a:r>
          </a:p>
          <a:p>
            <a:pPr lvl="1"/>
            <a:r>
              <a:rPr lang="en-US" dirty="0" smtClean="0"/>
              <a:t>Linear regression equation</a:t>
            </a:r>
          </a:p>
          <a:p>
            <a:pPr lvl="1"/>
            <a:r>
              <a:rPr lang="en-US" dirty="0" smtClean="0"/>
              <a:t>Use variable name in equation (include units)</a:t>
            </a:r>
          </a:p>
          <a:p>
            <a:pPr lvl="1"/>
            <a:r>
              <a:rPr lang="en-US" dirty="0" smtClean="0"/>
              <a:t>What does the slope and y-intercept mean?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026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Ms. Grant’s Physics Website and download AP Physics Summer Work 2013.</a:t>
            </a:r>
          </a:p>
          <a:p>
            <a:r>
              <a:rPr lang="en-US" dirty="0" smtClean="0"/>
              <a:t>Due: Thursday, </a:t>
            </a:r>
            <a:r>
              <a:rPr lang="en-US" smtClean="0"/>
              <a:t>August </a:t>
            </a:r>
            <a:r>
              <a:rPr lang="en-US" smtClean="0"/>
              <a:t>15, </a:t>
            </a:r>
            <a:r>
              <a:rPr lang="en-US" dirty="0" smtClean="0"/>
              <a:t>2013 (A) and Friday, </a:t>
            </a:r>
            <a:r>
              <a:rPr lang="en-US" smtClean="0"/>
              <a:t>August </a:t>
            </a:r>
            <a:r>
              <a:rPr lang="en-US" smtClean="0"/>
              <a:t>16, </a:t>
            </a:r>
            <a:r>
              <a:rPr lang="en-US" dirty="0" smtClean="0"/>
              <a:t>2013 (B)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466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</a:p>
          <a:p>
            <a:r>
              <a:rPr lang="en-US" dirty="0" smtClean="0"/>
              <a:t>Ball Drop Demo and Discussion</a:t>
            </a:r>
          </a:p>
          <a:p>
            <a:r>
              <a:rPr lang="en-US" dirty="0" smtClean="0"/>
              <a:t>Ball Drop Experiment</a:t>
            </a:r>
          </a:p>
          <a:p>
            <a:r>
              <a:rPr lang="en-US" dirty="0" smtClean="0"/>
              <a:t>Group Presentations and Critiques</a:t>
            </a:r>
          </a:p>
          <a:p>
            <a:r>
              <a:rPr lang="en-US" dirty="0" smtClean="0"/>
              <a:t>Mathematical Modeling</a:t>
            </a:r>
          </a:p>
          <a:p>
            <a:r>
              <a:rPr lang="en-US" dirty="0" smtClean="0"/>
              <a:t>Experiment Best Practices</a:t>
            </a:r>
          </a:p>
          <a:p>
            <a:r>
              <a:rPr lang="en-US" dirty="0" smtClean="0"/>
              <a:t>Homework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7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 Drop Demo and Discussion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observe?</a:t>
            </a:r>
          </a:p>
          <a:p>
            <a:r>
              <a:rPr lang="en-US" dirty="0" smtClean="0"/>
              <a:t>Which observations are measurable?</a:t>
            </a:r>
          </a:p>
          <a:p>
            <a:r>
              <a:rPr lang="en-US" dirty="0" smtClean="0"/>
              <a:t>What would you use to measure these observations?</a:t>
            </a:r>
          </a:p>
          <a:p>
            <a:r>
              <a:rPr lang="en-US" dirty="0" smtClean="0"/>
              <a:t>What units will you use with these measuring devices?</a:t>
            </a:r>
          </a:p>
          <a:p>
            <a:r>
              <a:rPr lang="en-US" dirty="0" smtClean="0"/>
              <a:t>Choose two measurable variables?</a:t>
            </a:r>
          </a:p>
          <a:p>
            <a:r>
              <a:rPr lang="en-US" dirty="0" smtClean="0"/>
              <a:t>Which would be independent? Dependent?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59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374" y="1677269"/>
            <a:ext cx="6365875" cy="46886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014" y="2025649"/>
            <a:ext cx="6911037" cy="405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931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u="sng" dirty="0" smtClean="0"/>
              <a:t>General Form</a:t>
            </a:r>
            <a:r>
              <a:rPr lang="en-US" dirty="0" smtClean="0"/>
              <a:t>:</a:t>
            </a:r>
          </a:p>
          <a:p>
            <a:r>
              <a:rPr lang="en-US" dirty="0" smtClean="0"/>
              <a:t>How does [</a:t>
            </a:r>
            <a:r>
              <a:rPr lang="en-US" i="1" dirty="0" smtClean="0"/>
              <a:t>independent variable</a:t>
            </a:r>
            <a:r>
              <a:rPr lang="en-US" dirty="0" smtClean="0"/>
              <a:t>] affect [</a:t>
            </a:r>
            <a:r>
              <a:rPr lang="en-US" i="1" dirty="0" smtClean="0"/>
              <a:t>dependent variable</a:t>
            </a:r>
            <a:r>
              <a:rPr lang="en-US" dirty="0" smtClean="0"/>
              <a:t>]?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u="sng" dirty="0" smtClean="0"/>
              <a:t>Example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How does </a:t>
            </a:r>
            <a:r>
              <a:rPr lang="en-US" dirty="0" smtClean="0"/>
              <a:t>the height of the drop affect the height of the rebound?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381250" y="2635250"/>
            <a:ext cx="3349625" cy="1714500"/>
            <a:chOff x="2381250" y="2635250"/>
            <a:chExt cx="3349625" cy="1714500"/>
          </a:xfrm>
        </p:grpSpPr>
        <p:sp>
          <p:nvSpPr>
            <p:cNvPr id="4" name="Oval 3"/>
            <p:cNvSpPr/>
            <p:nvPr/>
          </p:nvSpPr>
          <p:spPr>
            <a:xfrm>
              <a:off x="2381250" y="3746500"/>
              <a:ext cx="3349625" cy="603250"/>
            </a:xfrm>
            <a:prstGeom prst="ellipse">
              <a:avLst/>
            </a:prstGeom>
            <a:noFill/>
            <a:ln w="28575" cmpd="sng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Up Arrow 4"/>
            <p:cNvSpPr/>
            <p:nvPr/>
          </p:nvSpPr>
          <p:spPr>
            <a:xfrm>
              <a:off x="3943984" y="2635250"/>
              <a:ext cx="331469" cy="1111250"/>
            </a:xfrm>
            <a:prstGeom prst="upArrow">
              <a:avLst/>
            </a:prstGeom>
            <a:solidFill>
              <a:schemeClr val="accent3"/>
            </a:solidFill>
            <a:ln w="38100" cmpd="sng">
              <a:solidFill>
                <a:srgbClr val="E2751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82655" y="2635250"/>
            <a:ext cx="8334345" cy="2128227"/>
            <a:chOff x="682655" y="2635250"/>
            <a:chExt cx="8334345" cy="2128227"/>
          </a:xfrm>
        </p:grpSpPr>
        <p:sp>
          <p:nvSpPr>
            <p:cNvPr id="9" name="Freeform 8"/>
            <p:cNvSpPr/>
            <p:nvPr/>
          </p:nvSpPr>
          <p:spPr>
            <a:xfrm>
              <a:off x="682655" y="3774567"/>
              <a:ext cx="8334345" cy="988910"/>
            </a:xfrm>
            <a:custGeom>
              <a:avLst/>
              <a:gdLst>
                <a:gd name="connsiteX0" fmla="*/ 2063720 w 8334345"/>
                <a:gd name="connsiteY0" fmla="*/ 495808 h 988910"/>
                <a:gd name="connsiteX1" fmla="*/ 174595 w 8334345"/>
                <a:gd name="connsiteY1" fmla="*/ 464058 h 988910"/>
                <a:gd name="connsiteX2" fmla="*/ 317470 w 8334345"/>
                <a:gd name="connsiteY2" fmla="*/ 972058 h 988910"/>
                <a:gd name="connsiteX3" fmla="*/ 2238345 w 8334345"/>
                <a:gd name="connsiteY3" fmla="*/ 876808 h 988910"/>
                <a:gd name="connsiteX4" fmla="*/ 7921595 w 8334345"/>
                <a:gd name="connsiteY4" fmla="*/ 622808 h 988910"/>
                <a:gd name="connsiteX5" fmla="*/ 7683470 w 8334345"/>
                <a:gd name="connsiteY5" fmla="*/ 51308 h 988910"/>
                <a:gd name="connsiteX6" fmla="*/ 6000720 w 8334345"/>
                <a:gd name="connsiteY6" fmla="*/ 83058 h 988910"/>
                <a:gd name="connsiteX7" fmla="*/ 6048345 w 8334345"/>
                <a:gd name="connsiteY7" fmla="*/ 543433 h 988910"/>
                <a:gd name="connsiteX8" fmla="*/ 5651470 w 8334345"/>
                <a:gd name="connsiteY8" fmla="*/ 527558 h 988910"/>
                <a:gd name="connsiteX9" fmla="*/ 2063720 w 8334345"/>
                <a:gd name="connsiteY9" fmla="*/ 495808 h 988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334345" h="988910">
                  <a:moveTo>
                    <a:pt x="2063720" y="495808"/>
                  </a:moveTo>
                  <a:cubicBezTo>
                    <a:pt x="1264678" y="440245"/>
                    <a:pt x="465637" y="384683"/>
                    <a:pt x="174595" y="464058"/>
                  </a:cubicBezTo>
                  <a:cubicBezTo>
                    <a:pt x="-116447" y="543433"/>
                    <a:pt x="-26488" y="903266"/>
                    <a:pt x="317470" y="972058"/>
                  </a:cubicBezTo>
                  <a:cubicBezTo>
                    <a:pt x="661428" y="1040850"/>
                    <a:pt x="2238345" y="876808"/>
                    <a:pt x="2238345" y="876808"/>
                  </a:cubicBezTo>
                  <a:cubicBezTo>
                    <a:pt x="3505699" y="818600"/>
                    <a:pt x="7014074" y="760391"/>
                    <a:pt x="7921595" y="622808"/>
                  </a:cubicBezTo>
                  <a:cubicBezTo>
                    <a:pt x="8829116" y="485225"/>
                    <a:pt x="8003616" y="141266"/>
                    <a:pt x="7683470" y="51308"/>
                  </a:cubicBezTo>
                  <a:cubicBezTo>
                    <a:pt x="7363324" y="-38650"/>
                    <a:pt x="6273241" y="1037"/>
                    <a:pt x="6000720" y="83058"/>
                  </a:cubicBezTo>
                  <a:cubicBezTo>
                    <a:pt x="5728199" y="165079"/>
                    <a:pt x="6106553" y="469350"/>
                    <a:pt x="6048345" y="543433"/>
                  </a:cubicBezTo>
                  <a:cubicBezTo>
                    <a:pt x="5990137" y="617516"/>
                    <a:pt x="5651470" y="527558"/>
                    <a:pt x="5651470" y="527558"/>
                  </a:cubicBezTo>
                  <a:lnTo>
                    <a:pt x="2063720" y="495808"/>
                  </a:lnTo>
                  <a:close/>
                </a:path>
              </a:pathLst>
            </a:custGeom>
            <a:noFill/>
            <a:ln w="28575" cmpd="sng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Up Arrow 9"/>
            <p:cNvSpPr/>
            <p:nvPr/>
          </p:nvSpPr>
          <p:spPr>
            <a:xfrm flipH="1">
              <a:off x="7475219" y="2635250"/>
              <a:ext cx="351156" cy="1111250"/>
            </a:xfrm>
            <a:prstGeom prst="upArrow">
              <a:avLst/>
            </a:prstGeom>
            <a:solidFill>
              <a:schemeClr val="accent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10413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 Drop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u="sng" dirty="0" smtClean="0"/>
              <a:t>Question:</a:t>
            </a:r>
          </a:p>
          <a:p>
            <a:r>
              <a:rPr lang="en-US" dirty="0" smtClean="0"/>
              <a:t>How </a:t>
            </a:r>
            <a:r>
              <a:rPr lang="en-US" dirty="0"/>
              <a:t>does the height of the drop affect the height of the rebound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u="sng" dirty="0" smtClean="0"/>
              <a:t>Objective:</a:t>
            </a:r>
            <a:endParaRPr lang="en-US" dirty="0"/>
          </a:p>
          <a:p>
            <a:pPr lvl="0"/>
            <a:r>
              <a:rPr lang="en-US" dirty="0"/>
              <a:t>Your group must determine the relationship between the height of the drop and the height of the rebound and present some sort of mathematical model of your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857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group members’ names must be on chart paper</a:t>
            </a:r>
          </a:p>
          <a:p>
            <a:r>
              <a:rPr lang="en-US" dirty="0" smtClean="0"/>
              <a:t>Write important aspects (including a model representing your findings) of Ball Drop Experiment on chart paper to be presented</a:t>
            </a:r>
          </a:p>
          <a:p>
            <a:r>
              <a:rPr lang="en-US" dirty="0" smtClean="0"/>
              <a:t>Write big! Write neatly!</a:t>
            </a:r>
          </a:p>
          <a:p>
            <a:r>
              <a:rPr lang="en-US" dirty="0" smtClean="0"/>
              <a:t>Make sure all of your group’s data is recorded in your lab 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95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Presentations and Discussion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70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Expectations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Book:</a:t>
            </a:r>
          </a:p>
          <a:p>
            <a:pPr lvl="1"/>
            <a:r>
              <a:rPr lang="en-US" dirty="0" smtClean="0"/>
              <a:t>Question/Problem Statement</a:t>
            </a:r>
          </a:p>
          <a:p>
            <a:pPr lvl="1"/>
            <a:r>
              <a:rPr lang="en-US" dirty="0" smtClean="0"/>
              <a:t>Materials and Procedure</a:t>
            </a:r>
          </a:p>
          <a:p>
            <a:pPr lvl="2"/>
            <a:r>
              <a:rPr lang="en-US" dirty="0" smtClean="0"/>
              <a:t>Define variables (independent, dependent, controlled-how will you “control” these variables)</a:t>
            </a:r>
          </a:p>
          <a:p>
            <a:pPr lvl="2"/>
            <a:r>
              <a:rPr lang="en-US" dirty="0" smtClean="0"/>
              <a:t>Detailed, step-by-step instructions</a:t>
            </a:r>
          </a:p>
          <a:p>
            <a:pPr lvl="2"/>
            <a:r>
              <a:rPr lang="en-US" dirty="0" smtClean="0"/>
              <a:t>Diagram of experiment set-up</a:t>
            </a:r>
          </a:p>
          <a:p>
            <a:pPr lvl="1"/>
            <a:r>
              <a:rPr lang="en-US" dirty="0" smtClean="0"/>
              <a:t>Data and Observations</a:t>
            </a:r>
          </a:p>
          <a:p>
            <a:pPr lvl="2"/>
            <a:r>
              <a:rPr lang="en-US" dirty="0" smtClean="0"/>
              <a:t>Tables (Label columns, Variable Name and units)</a:t>
            </a:r>
          </a:p>
          <a:p>
            <a:pPr lvl="1"/>
            <a:r>
              <a:rPr lang="en-US" dirty="0" smtClean="0"/>
              <a:t>Calculations and Graphical Analysis</a:t>
            </a:r>
          </a:p>
          <a:p>
            <a:pPr lvl="1"/>
            <a:r>
              <a:rPr lang="en-US" dirty="0" smtClean="0"/>
              <a:t>Conclusion and Error Analysis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9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790</TotalTime>
  <Words>414</Words>
  <Application>Microsoft Macintosh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Do Now</vt:lpstr>
      <vt:lpstr>Agenda</vt:lpstr>
      <vt:lpstr>Ball Drop Demo and Discussion</vt:lpstr>
      <vt:lpstr>Variables</vt:lpstr>
      <vt:lpstr>Lab Question</vt:lpstr>
      <vt:lpstr>Ball Drop Experiment</vt:lpstr>
      <vt:lpstr>Group Presentations</vt:lpstr>
      <vt:lpstr>Group Presentations and Discussion</vt:lpstr>
      <vt:lpstr>Experiment Expectations</vt:lpstr>
      <vt:lpstr>Experiment Expectations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Tiffany Grant</dc:creator>
  <cp:lastModifiedBy>Tiffany Grant</cp:lastModifiedBy>
  <cp:revision>11</cp:revision>
  <dcterms:created xsi:type="dcterms:W3CDTF">2013-08-08T00:49:16Z</dcterms:created>
  <dcterms:modified xsi:type="dcterms:W3CDTF">2013-08-09T13:02:39Z</dcterms:modified>
</cp:coreProperties>
</file>